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9"/>
  </p:notesMasterIdLst>
  <p:sldIdLst>
    <p:sldId id="297" r:id="rId5"/>
    <p:sldId id="312" r:id="rId6"/>
    <p:sldId id="396" r:id="rId7"/>
    <p:sldId id="398" r:id="rId8"/>
    <p:sldId id="405" r:id="rId9"/>
    <p:sldId id="406" r:id="rId10"/>
    <p:sldId id="407" r:id="rId11"/>
    <p:sldId id="408" r:id="rId12"/>
    <p:sldId id="410" r:id="rId13"/>
    <p:sldId id="411" r:id="rId14"/>
    <p:sldId id="409" r:id="rId15"/>
    <p:sldId id="412" r:id="rId16"/>
    <p:sldId id="413" r:id="rId17"/>
    <p:sldId id="414" r:id="rId1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eur" initials="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54" autoAdjust="0"/>
    <p:restoredTop sz="61022" autoAdjust="0"/>
  </p:normalViewPr>
  <p:slideViewPr>
    <p:cSldViewPr snapToGrid="0" showGuides="1">
      <p:cViewPr varScale="1">
        <p:scale>
          <a:sx n="105" d="100"/>
          <a:sy n="105" d="100"/>
        </p:scale>
        <p:origin x="2094" y="90"/>
      </p:cViewPr>
      <p:guideLst>
        <p:guide pos="5760"/>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28.01.2020</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tutorial video where we will show you how you can </a:t>
            </a:r>
            <a:r>
              <a:rPr lang="en-US" b="1" dirty="0"/>
              <a:t>retrieve high quality extracted metabolizing enzyme and transporter data from the PharmaPendium MET module</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en-GB" dirty="0">
                <a:solidFill>
                  <a:srgbClr val="FF6C00"/>
                </a:solidFill>
              </a:rPr>
              <a:t>We will show you how to……………………..</a:t>
            </a:r>
          </a:p>
          <a:p>
            <a:pPr algn="l"/>
            <a:r>
              <a:rPr lang="en-GB" dirty="0">
                <a:solidFill>
                  <a:srgbClr val="FF6C00"/>
                </a:solidFill>
              </a:rPr>
              <a:t>  </a:t>
            </a:r>
          </a:p>
          <a:p>
            <a:pPr algn="l"/>
            <a:r>
              <a:rPr lang="en-GB" dirty="0">
                <a:solidFill>
                  <a:srgbClr val="FF6C00"/>
                </a:solidFill>
              </a:rPr>
              <a:t>At the end of this video you should have a good understanding of how to retrieve MET data using the MET data module . This will help to investigate for example Drug-drug interaction risk, optimize experimental design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To explore DDI risk I wonder, What marketed drugs are known to potently inhibit CYP2D6? This information will help me to decide what further preclinical and clinical studies to do, optimize submission and reduce post-market safety risk</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222939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3005335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Separate session on “Show data only where selected drugs are studied together pairwise </a:t>
            </a:r>
          </a:p>
          <a:p>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3111711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We are interested in finding potent inhibitors for CYP2D6. We can start limiting for this datatype by going to “data-type” is where we are going to limit specifically to information on our drug as an</a:t>
            </a:r>
          </a:p>
          <a:p>
            <a:pPr marL="228600" indent="-228600">
              <a:buFont typeface="+mj-lt"/>
              <a:buAutoNum type="arabicPeriod"/>
            </a:pPr>
            <a:r>
              <a:rPr lang="en-GB" dirty="0">
                <a:solidFill>
                  <a:srgbClr val="FF6C00"/>
                </a:solidFill>
              </a:rPr>
              <a:t>Enzyme inducer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solidFill>
                  <a:srgbClr val="FF6C00"/>
                </a:solidFill>
              </a:rPr>
              <a:t>Enzyme inhibitor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solidFill>
                  <a:srgbClr val="FF6C00"/>
                </a:solidFill>
              </a:rPr>
              <a:t>Or Enzyme substrate  </a:t>
            </a:r>
          </a:p>
          <a:p>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6C00"/>
                </a:solidFill>
              </a:rPr>
              <a:t>If we open up the category Enzyme inhibitor, we can for example limit our search to IC50, Ki and </a:t>
            </a:r>
            <a:r>
              <a:rPr lang="en-GB" dirty="0" err="1">
                <a:solidFill>
                  <a:srgbClr val="FF6C00"/>
                </a:solidFill>
              </a:rPr>
              <a:t>Kinact</a:t>
            </a:r>
            <a:r>
              <a:rPr lang="en-GB" dirty="0">
                <a:solidFill>
                  <a:srgbClr val="FF6C00"/>
                </a:solidFill>
              </a:rPr>
              <a:t> values. A common used value for </a:t>
            </a:r>
            <a:r>
              <a:rPr lang="en-US" dirty="0">
                <a:solidFill>
                  <a:srgbClr val="FF6C00"/>
                </a:solidFill>
              </a:rPr>
              <a:t>enzyme inactivation, </a:t>
            </a: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6C00"/>
                </a:solidFill>
              </a:rPr>
              <a:t> to described </a:t>
            </a:r>
            <a:r>
              <a:rPr lang="en-US" dirty="0">
                <a:solidFill>
                  <a:srgbClr val="FF6C00"/>
                </a:solidFill>
              </a:rPr>
              <a:t>mechanism-based inhibitors.  </a:t>
            </a: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IC50</a:t>
            </a:r>
            <a:r>
              <a:rPr lang="en-US" sz="1200" b="0" i="0" kern="1200" dirty="0">
                <a:solidFill>
                  <a:schemeClr val="tx1"/>
                </a:solidFill>
                <a:effectLst/>
                <a:latin typeface="+mn-lt"/>
                <a:ea typeface="+mn-ea"/>
                <a:cs typeface="+mn-cs"/>
              </a:rPr>
              <a:t> represents the concentration of a drug that is required for 50% inhibition in vitro.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inhibitor </a:t>
            </a:r>
            <a:r>
              <a:rPr lang="en-US" sz="1200" b="1" i="0" kern="1200" dirty="0">
                <a:solidFill>
                  <a:schemeClr val="tx1"/>
                </a:solidFill>
                <a:effectLst/>
                <a:latin typeface="+mn-lt"/>
                <a:ea typeface="+mn-ea"/>
                <a:cs typeface="+mn-cs"/>
              </a:rPr>
              <a:t>constant</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Ki</a:t>
            </a:r>
            <a:r>
              <a:rPr lang="en-US" sz="1200" b="0" i="0" kern="1200" dirty="0">
                <a:solidFill>
                  <a:schemeClr val="tx1"/>
                </a:solidFill>
                <a:effectLst/>
                <a:latin typeface="+mn-lt"/>
                <a:ea typeface="+mn-ea"/>
                <a:cs typeface="+mn-cs"/>
              </a:rPr>
              <a:t>, is an indication of how potent an inhibitor is; it is the concentration required to produce half maximum inhibition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6C00"/>
                </a:solidFill>
              </a:rPr>
              <a:t>IC50 values is a suitable quantity for reversible inhibitors but concerns arise when dealing with irreversible or mechanism-based inhibitors (MBIs). Therefore, most studies and ranking schemes related to MBIs rely on the inhibition constant (KI ) and the rate of enzyme inactivation (</a:t>
            </a:r>
            <a:r>
              <a:rPr lang="en-US" dirty="0" err="1">
                <a:solidFill>
                  <a:srgbClr val="FF6C00"/>
                </a:solidFill>
              </a:rPr>
              <a:t>kinact</a:t>
            </a:r>
            <a:r>
              <a:rPr lang="en-US" dirty="0">
                <a:solidFill>
                  <a:srgbClr val="FF6C00"/>
                </a:solidFill>
              </a:rPr>
              <a:t>) for mechanism-based inhibitors </a:t>
            </a: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6C00"/>
                </a:solidFill>
              </a:rPr>
              <a:t> you appreciate how many parameters we extract for the MET module, that id </a:t>
            </a:r>
          </a:p>
          <a:p>
            <a:r>
              <a:rPr lang="en-GB" dirty="0">
                <a:solidFill>
                  <a:srgbClr val="FF6C00"/>
                </a:solidFill>
              </a:rPr>
              <a:t> we can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680916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Information on mutations, but also non CYP enzymes and transporters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3368090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Find potent inhibitors for CYP2D6, so datatype is where we are going to limit specifically to information on our drug as an</a:t>
            </a:r>
          </a:p>
          <a:p>
            <a:pPr marL="228600" indent="-228600">
              <a:buFont typeface="+mj-lt"/>
              <a:buAutoNum type="arabicPeriod"/>
            </a:pPr>
            <a:r>
              <a:rPr lang="en-GB" dirty="0">
                <a:solidFill>
                  <a:srgbClr val="FF6C00"/>
                </a:solidFill>
              </a:rPr>
              <a:t>Enzyme inducer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solidFill>
                  <a:srgbClr val="FF6C00"/>
                </a:solidFill>
              </a:rPr>
              <a:t>Enzyme inhibitor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solidFill>
                  <a:srgbClr val="FF6C00"/>
                </a:solidFill>
              </a:rPr>
              <a:t>Or Enzyme substrate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dirty="0">
              <a:solidFill>
                <a:srgbClr val="FF6C00"/>
              </a:solidFill>
            </a:endParaRPr>
          </a:p>
          <a:p>
            <a:pPr marL="228600" indent="-228600">
              <a:buFont typeface="+mj-lt"/>
              <a:buAutoNum type="arabicPeriod"/>
            </a:pP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2981348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What we get is tabulated view of 248 preclinical and 2678 records of </a:t>
            </a:r>
            <a:r>
              <a:rPr lang="en-GB" dirty="0" err="1">
                <a:solidFill>
                  <a:srgbClr val="FF6C00"/>
                </a:solidFill>
              </a:rPr>
              <a:t>clincal</a:t>
            </a:r>
            <a:r>
              <a:rPr lang="en-GB" dirty="0">
                <a:solidFill>
                  <a:srgbClr val="FF6C00"/>
                </a:solidFill>
              </a:rPr>
              <a:t> data on drugs having an inhibitory effect on CYP2D6. We have access to a lot of data including, </a:t>
            </a:r>
          </a:p>
          <a:p>
            <a:r>
              <a:rPr lang="en-GB" dirty="0">
                <a:solidFill>
                  <a:srgbClr val="FF6C00"/>
                </a:solidFill>
              </a:rPr>
              <a:t>…</a:t>
            </a:r>
          </a:p>
          <a:p>
            <a:r>
              <a:rPr lang="en-GB" dirty="0">
                <a:solidFill>
                  <a:srgbClr val="FF6C00"/>
                </a:solidFill>
              </a:rPr>
              <a:t>Species </a:t>
            </a:r>
          </a:p>
          <a:p>
            <a:r>
              <a:rPr lang="en-GB" dirty="0">
                <a:solidFill>
                  <a:srgbClr val="FF6C00"/>
                </a:solidFill>
              </a:rPr>
              <a:t>And route. Let me take a short pause and explain why we find invitro data under clinical. This means that the experiment was performed on human enzymes, and therefore classified as in-vitro clinical data. Now in this example we only have In vitro data. However, if you would have a mix of in vitro and in vivo human data, you filter your dataset by going to route of administration and select invitro or the route of for example “oral administration” to select the in vivo data. </a:t>
            </a:r>
          </a:p>
          <a:p>
            <a:endParaRPr lang="en-GB" dirty="0">
              <a:solidFill>
                <a:srgbClr val="FF6C00"/>
              </a:solidFill>
            </a:endParaRPr>
          </a:p>
          <a:p>
            <a:r>
              <a:rPr lang="en-GB" dirty="0">
                <a:solidFill>
                  <a:srgbClr val="FF6C00"/>
                </a:solidFill>
              </a:rPr>
              <a:t>Further we have </a:t>
            </a:r>
            <a:r>
              <a:rPr lang="en-GB" dirty="0" err="1">
                <a:solidFill>
                  <a:srgbClr val="FF6C00"/>
                </a:solidFill>
              </a:rPr>
              <a:t>extrcated</a:t>
            </a:r>
            <a:r>
              <a:rPr lang="en-GB" dirty="0">
                <a:solidFill>
                  <a:srgbClr val="FF6C00"/>
                </a:solidFill>
              </a:rPr>
              <a:t> out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2751682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What we get is tabulated view of 248 preclinical and 2678 records of </a:t>
            </a:r>
            <a:r>
              <a:rPr lang="en-GB" dirty="0" err="1">
                <a:solidFill>
                  <a:srgbClr val="FF6C00"/>
                </a:solidFill>
              </a:rPr>
              <a:t>clincal</a:t>
            </a:r>
            <a:r>
              <a:rPr lang="en-GB" dirty="0">
                <a:solidFill>
                  <a:srgbClr val="FF6C00"/>
                </a:solidFill>
              </a:rPr>
              <a:t> data on drugs having an inhibitory effect on CYP2D6. We have access to a lot of data including, </a:t>
            </a:r>
          </a:p>
          <a:p>
            <a:r>
              <a:rPr lang="en-GB" dirty="0">
                <a:solidFill>
                  <a:srgbClr val="FF6C00"/>
                </a:solidFill>
              </a:rPr>
              <a:t>…</a:t>
            </a:r>
          </a:p>
          <a:p>
            <a:r>
              <a:rPr lang="en-GB" dirty="0">
                <a:solidFill>
                  <a:srgbClr val="FF6C00"/>
                </a:solidFill>
              </a:rPr>
              <a:t>Species </a:t>
            </a:r>
          </a:p>
          <a:p>
            <a:r>
              <a:rPr lang="en-GB" dirty="0">
                <a:solidFill>
                  <a:srgbClr val="FF6C00"/>
                </a:solidFill>
              </a:rPr>
              <a:t>And route. Let me take a short pause and explain why we find invitro data under clinical. This means that the experiment was performed on human enzymes, and therefore classified as in-vitro clinical data. Now in this example we only have In vitro data. However, if you would have a mix of in vitro and in vivo human data, you filter your dataset by going to route of administration and select invitro or the route of for example “oral administration” to select the in vivo data. </a:t>
            </a:r>
          </a:p>
          <a:p>
            <a:endParaRPr lang="en-GB" dirty="0">
              <a:solidFill>
                <a:srgbClr val="FF6C00"/>
              </a:solidFill>
            </a:endParaRPr>
          </a:p>
          <a:p>
            <a:r>
              <a:rPr lang="en-GB" dirty="0">
                <a:solidFill>
                  <a:srgbClr val="FF6C00"/>
                </a:solidFill>
              </a:rPr>
              <a:t>Further we have </a:t>
            </a:r>
            <a:r>
              <a:rPr lang="en-GB" dirty="0" err="1">
                <a:solidFill>
                  <a:srgbClr val="FF6C00"/>
                </a:solidFill>
              </a:rPr>
              <a:t>extrcated</a:t>
            </a:r>
            <a:r>
              <a:rPr lang="en-GB" dirty="0">
                <a:solidFill>
                  <a:srgbClr val="FF6C00"/>
                </a:solidFill>
              </a:rPr>
              <a:t> out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10</a:t>
            </a:fld>
            <a:endParaRPr lang="de-DE"/>
          </a:p>
        </p:txBody>
      </p:sp>
    </p:spTree>
    <p:extLst>
      <p:ext uri="{BB962C8B-B14F-4D97-AF65-F5344CB8AC3E}">
        <p14:creationId xmlns:p14="http://schemas.microsoft.com/office/powerpoint/2010/main" val="2645884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What we get is tabulated view of 248 preclinical and 2678 records of </a:t>
            </a:r>
            <a:r>
              <a:rPr lang="en-GB" dirty="0" err="1">
                <a:solidFill>
                  <a:srgbClr val="FF6C00"/>
                </a:solidFill>
              </a:rPr>
              <a:t>clincal</a:t>
            </a:r>
            <a:r>
              <a:rPr lang="en-GB" dirty="0">
                <a:solidFill>
                  <a:srgbClr val="FF6C00"/>
                </a:solidFill>
              </a:rPr>
              <a:t> data on drugs having an inhibitory effect on CYP2D6. We have access to a lot of data including, </a:t>
            </a:r>
          </a:p>
          <a:p>
            <a:r>
              <a:rPr lang="en-GB" dirty="0">
                <a:solidFill>
                  <a:srgbClr val="FF6C00"/>
                </a:solidFill>
              </a:rPr>
              <a:t>…</a:t>
            </a:r>
          </a:p>
          <a:p>
            <a:r>
              <a:rPr lang="en-GB" dirty="0">
                <a:solidFill>
                  <a:srgbClr val="FF6C00"/>
                </a:solidFill>
              </a:rPr>
              <a:t>Species </a:t>
            </a:r>
          </a:p>
          <a:p>
            <a:r>
              <a:rPr lang="en-GB" dirty="0">
                <a:solidFill>
                  <a:srgbClr val="FF6C00"/>
                </a:solidFill>
              </a:rPr>
              <a:t>And route. Let me take a short pause and explain why we find invitro data under clinical. This means that the experiment was performed on human enzymes, and therefore classified as in-vitro clinical data. Now in this example we only have In vitro data. However, if you would have a mix of in vitro and in vivo human data, you filter your dataset by going to route of administration and select invitro or the route of for example “oral administration” to select the in vivo data. </a:t>
            </a:r>
          </a:p>
          <a:p>
            <a:endParaRPr lang="en-GB" dirty="0">
              <a:solidFill>
                <a:srgbClr val="FF6C00"/>
              </a:solidFill>
            </a:endParaRPr>
          </a:p>
          <a:p>
            <a:r>
              <a:rPr lang="en-GB" dirty="0">
                <a:solidFill>
                  <a:srgbClr val="FF6C00"/>
                </a:solidFill>
              </a:rPr>
              <a:t>Further we have </a:t>
            </a:r>
            <a:r>
              <a:rPr lang="en-GB" dirty="0" err="1">
                <a:solidFill>
                  <a:srgbClr val="FF6C00"/>
                </a:solidFill>
              </a:rPr>
              <a:t>extrcated</a:t>
            </a:r>
            <a:r>
              <a:rPr lang="en-GB" dirty="0">
                <a:solidFill>
                  <a:srgbClr val="FF6C00"/>
                </a:solidFill>
              </a:rPr>
              <a:t> out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11</a:t>
            </a:fld>
            <a:endParaRPr lang="de-DE"/>
          </a:p>
        </p:txBody>
      </p:sp>
    </p:spTree>
    <p:extLst>
      <p:ext uri="{BB962C8B-B14F-4D97-AF65-F5344CB8AC3E}">
        <p14:creationId xmlns:p14="http://schemas.microsoft.com/office/powerpoint/2010/main" val="3065723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Unfortunately it is not possible to filter the data in PharmaPendium</a:t>
            </a:r>
          </a:p>
          <a:p>
            <a:endParaRPr lang="en-GB" dirty="0">
              <a:solidFill>
                <a:srgbClr val="FF6C00"/>
              </a:solidFill>
            </a:endParaRPr>
          </a:p>
          <a:p>
            <a:r>
              <a:rPr lang="en-GB" dirty="0">
                <a:solidFill>
                  <a:srgbClr val="FF6C00"/>
                </a:solidFill>
              </a:rPr>
              <a:t>Qualitative, a result is often </a:t>
            </a:r>
            <a:r>
              <a:rPr lang="en-GB" dirty="0" err="1">
                <a:solidFill>
                  <a:srgbClr val="FF6C00"/>
                </a:solidFill>
              </a:rPr>
              <a:t>decsribed</a:t>
            </a:r>
            <a:r>
              <a:rPr lang="en-GB" dirty="0">
                <a:solidFill>
                  <a:srgbClr val="FF6C00"/>
                </a:solidFill>
              </a:rPr>
              <a:t> in a qualitative manner, This information is that information is extracted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12</a:t>
            </a:fld>
            <a:endParaRPr lang="de-DE"/>
          </a:p>
        </p:txBody>
      </p:sp>
    </p:spTree>
    <p:extLst>
      <p:ext uri="{BB962C8B-B14F-4D97-AF65-F5344CB8AC3E}">
        <p14:creationId xmlns:p14="http://schemas.microsoft.com/office/powerpoint/2010/main" val="3349986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Unfortunately it is not possible to filter the data in PharmaPendium</a:t>
            </a:r>
          </a:p>
          <a:p>
            <a:endParaRPr lang="en-GB" dirty="0">
              <a:solidFill>
                <a:srgbClr val="FF6C00"/>
              </a:solidFill>
            </a:endParaRPr>
          </a:p>
          <a:p>
            <a:r>
              <a:rPr lang="en-GB" dirty="0">
                <a:solidFill>
                  <a:srgbClr val="FF6C00"/>
                </a:solidFill>
              </a:rPr>
              <a:t>Qualitative, a result is often </a:t>
            </a:r>
            <a:r>
              <a:rPr lang="en-GB" dirty="0" err="1">
                <a:solidFill>
                  <a:srgbClr val="FF6C00"/>
                </a:solidFill>
              </a:rPr>
              <a:t>decsribed</a:t>
            </a:r>
            <a:r>
              <a:rPr lang="en-GB" dirty="0">
                <a:solidFill>
                  <a:srgbClr val="FF6C00"/>
                </a:solidFill>
              </a:rPr>
              <a:t> in a qualitative manner, This information is that information is extracted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13</a:t>
            </a:fld>
            <a:endParaRPr lang="de-DE"/>
          </a:p>
        </p:txBody>
      </p:sp>
    </p:spTree>
    <p:extLst>
      <p:ext uri="{BB962C8B-B14F-4D97-AF65-F5344CB8AC3E}">
        <p14:creationId xmlns:p14="http://schemas.microsoft.com/office/powerpoint/2010/main" val="777342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Hopefully</a:t>
            </a:r>
            <a:r>
              <a:rPr lang="nl-NL" dirty="0"/>
              <a:t> </a:t>
            </a:r>
            <a:r>
              <a:rPr lang="nl-NL" dirty="0" err="1"/>
              <a:t>this</a:t>
            </a:r>
            <a:r>
              <a:rPr lang="nl-NL" dirty="0"/>
              <a:t> workflow </a:t>
            </a:r>
            <a:r>
              <a:rPr lang="nl-NL" dirty="0" err="1"/>
              <a:t>illustrated</a:t>
            </a:r>
            <a:r>
              <a:rPr lang="nl-NL" dirty="0"/>
              <a:t> </a:t>
            </a:r>
            <a:r>
              <a:rPr lang="nl-NL" dirty="0" err="1"/>
              <a:t>how</a:t>
            </a:r>
            <a:r>
              <a:rPr lang="nl-NL" dirty="0"/>
              <a:t> easy is </a:t>
            </a:r>
            <a:r>
              <a:rPr lang="nl-NL" dirty="0" err="1"/>
              <a:t>is</a:t>
            </a:r>
            <a:r>
              <a:rPr lang="nl-NL" dirty="0"/>
              <a:t> to </a:t>
            </a:r>
            <a:r>
              <a:rPr lang="nl-NL" dirty="0" err="1"/>
              <a:t>retieve</a:t>
            </a:r>
            <a:r>
              <a:rPr lang="nl-NL" dirty="0"/>
              <a:t> </a:t>
            </a:r>
            <a:r>
              <a:rPr lang="nl-NL" dirty="0" err="1"/>
              <a:t>critical</a:t>
            </a:r>
            <a:r>
              <a:rPr lang="nl-NL" dirty="0"/>
              <a:t> </a:t>
            </a:r>
            <a:r>
              <a:rPr lang="nl-NL" dirty="0" err="1"/>
              <a:t>metablizing</a:t>
            </a:r>
            <a:r>
              <a:rPr lang="nl-NL" dirty="0"/>
              <a:t> </a:t>
            </a:r>
            <a:r>
              <a:rPr lang="nl-NL" dirty="0" err="1"/>
              <a:t>and</a:t>
            </a:r>
            <a:r>
              <a:rPr lang="nl-NL" dirty="0"/>
              <a:t> </a:t>
            </a:r>
            <a:r>
              <a:rPr lang="nl-NL" dirty="0" err="1"/>
              <a:t>trasnporter</a:t>
            </a:r>
            <a:r>
              <a:rPr lang="nl-NL" dirty="0"/>
              <a:t> data in PharmaPendium </a:t>
            </a:r>
            <a:r>
              <a:rPr lang="nl-NL" dirty="0" err="1"/>
              <a:t>that</a:t>
            </a:r>
            <a:r>
              <a:rPr lang="nl-NL" dirty="0"/>
              <a:t> </a:t>
            </a:r>
            <a:r>
              <a:rPr lang="nl-NL" dirty="0" err="1"/>
              <a:t>will</a:t>
            </a:r>
            <a:r>
              <a:rPr lang="nl-NL" dirty="0"/>
              <a:t> help </a:t>
            </a:r>
            <a:r>
              <a:rPr lang="nl-NL" dirty="0" err="1"/>
              <a:t>you</a:t>
            </a:r>
            <a:r>
              <a:rPr lang="nl-NL" dirty="0"/>
              <a:t> to make </a:t>
            </a:r>
            <a:r>
              <a:rPr lang="nl-NL" dirty="0" err="1"/>
              <a:t>informed</a:t>
            </a:r>
            <a:r>
              <a:rPr lang="nl-NL" dirty="0"/>
              <a:t> </a:t>
            </a:r>
            <a:r>
              <a:rPr lang="nl-NL" dirty="0" err="1"/>
              <a:t>decision</a:t>
            </a:r>
            <a:r>
              <a:rPr lang="nl-NL" dirty="0"/>
              <a:t> </a:t>
            </a:r>
            <a:r>
              <a:rPr lang="nl-NL" dirty="0" err="1"/>
              <a:t>during</a:t>
            </a:r>
            <a:r>
              <a:rPr lang="nl-NL" dirty="0"/>
              <a:t> drug development. </a:t>
            </a:r>
            <a:r>
              <a:rPr lang="nl-NL" dirty="0" err="1"/>
              <a:t>With</a:t>
            </a:r>
            <a:r>
              <a:rPr lang="nl-NL" dirty="0"/>
              <a:t> </a:t>
            </a:r>
            <a:r>
              <a:rPr lang="nl-NL" dirty="0" err="1"/>
              <a:t>that</a:t>
            </a:r>
            <a:r>
              <a:rPr lang="nl-NL" dirty="0"/>
              <a:t> I </a:t>
            </a:r>
            <a:r>
              <a:rPr lang="nl-NL" dirty="0" err="1"/>
              <a:t>would</a:t>
            </a:r>
            <a:r>
              <a:rPr lang="nl-NL" dirty="0"/>
              <a:t> like to </a:t>
            </a: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 I case of </a:t>
            </a:r>
            <a:r>
              <a:rPr lang="nl-NL" dirty="0" err="1"/>
              <a:t>quetsions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14</a:t>
            </a:fld>
            <a:endParaRPr lang="de-DE"/>
          </a:p>
        </p:txBody>
      </p:sp>
    </p:spTree>
    <p:extLst>
      <p:ext uri="{BB962C8B-B14F-4D97-AF65-F5344CB8AC3E}">
        <p14:creationId xmlns:p14="http://schemas.microsoft.com/office/powerpoint/2010/main" val="3685074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28.01.2020</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28.01.2020</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28.01.2020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28.01.2020</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28.01.2020</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28.01.2020</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28.01.2020</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28.01.2020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28.01.2020</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28.01.2020</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28.01.2020</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28.01.2020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28.01.2020</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28.01.2020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28.01.2020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28.01.2020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28.01.2020</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28.01.2020</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hyperlink" Target="https://www.linkedin.com/in/marnix-wieffer/"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p.widencdn.net/xqmi6e/PLS_DDD_PP_Customer_training_browsing_for_MET_Data_VID"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842" y="1555881"/>
            <a:ext cx="5543959" cy="1744133"/>
          </a:xfrm>
        </p:spPr>
        <p:txBody>
          <a:bodyPr>
            <a:normAutofit fontScale="90000"/>
          </a:bodyPr>
          <a:lstStyle/>
          <a:p>
            <a:r>
              <a:rPr lang="en-US" dirty="0"/>
              <a:t>Searching the Metabolizing Enzymes and Transporter (MET) module</a:t>
            </a:r>
          </a:p>
        </p:txBody>
      </p:sp>
      <p:sp>
        <p:nvSpPr>
          <p:cNvPr id="5" name="Text Placeholder 4"/>
          <p:cNvSpPr>
            <a:spLocks noGrp="1"/>
          </p:cNvSpPr>
          <p:nvPr>
            <p:ph type="body" sz="quarter" idx="16"/>
          </p:nvPr>
        </p:nvSpPr>
        <p:spPr>
          <a:xfrm>
            <a:off x="642843" y="3384681"/>
            <a:ext cx="5112709" cy="762000"/>
          </a:xfrm>
        </p:spPr>
        <p:txBody>
          <a:bodyPr>
            <a:normAutofit/>
          </a:bodyPr>
          <a:lstStyle/>
          <a:p>
            <a:r>
              <a:rPr lang="en-US" dirty="0"/>
              <a:t>Retrieving high quality extracted MET data to anticipate safety risk </a:t>
            </a:r>
          </a:p>
        </p:txBody>
      </p:sp>
      <p:sp>
        <p:nvSpPr>
          <p:cNvPr id="3" name="Text Placeholder 2"/>
          <p:cNvSpPr>
            <a:spLocks noGrp="1"/>
          </p:cNvSpPr>
          <p:nvPr>
            <p:ph type="body" sz="quarter" idx="13"/>
          </p:nvPr>
        </p:nvSpPr>
        <p:spPr/>
        <p:txBody>
          <a:bodyPr/>
          <a:lstStyle/>
          <a:p>
            <a:endParaRPr lang="en-US"/>
          </a:p>
        </p:txBody>
      </p:sp>
      <p:pic>
        <p:nvPicPr>
          <p:cNvPr id="6" name="Afbeelding 5">
            <a:extLst>
              <a:ext uri="{FF2B5EF4-FFF2-40B4-BE49-F238E27FC236}">
                <a16:creationId xmlns:a16="http://schemas.microsoft.com/office/drawing/2014/main" id="{4F0CB84E-421B-4ED0-9C32-43E581746C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5622" y="367484"/>
            <a:ext cx="4446194" cy="447051"/>
          </a:xfrm>
          <a:prstGeom prst="rect">
            <a:avLst/>
          </a:prstGeom>
        </p:spPr>
      </p:pic>
      <p:sp>
        <p:nvSpPr>
          <p:cNvPr id="7" name="Tijdelijke aanduiding voor tekst 4">
            <a:extLst>
              <a:ext uri="{FF2B5EF4-FFF2-40B4-BE49-F238E27FC236}">
                <a16:creationId xmlns:a16="http://schemas.microsoft.com/office/drawing/2014/main" id="{41F4123E-26CD-4287-AB66-694F1368E908}"/>
              </a:ext>
            </a:extLst>
          </p:cNvPr>
          <p:cNvSpPr txBox="1">
            <a:spLocks/>
          </p:cNvSpPr>
          <p:nvPr/>
        </p:nvSpPr>
        <p:spPr>
          <a:xfrm>
            <a:off x="642842" y="4334934"/>
            <a:ext cx="5112709" cy="937561"/>
          </a:xfrm>
          <a:prstGeom prst="rect">
            <a:avLst/>
          </a:prstGeom>
        </p:spPr>
        <p:txBody>
          <a:bodyPr vert="horz" lIns="91440" tIns="0" rIns="91440" bIns="45720" rtlCol="0">
            <a:noAutofit/>
          </a:bodyPr>
          <a:lstStyle>
            <a:lvl1pPr marL="0" indent="0" algn="l" defTabSz="685800" rtl="0" eaLnBrk="1" latinLnBrk="0" hangingPunct="1">
              <a:lnSpc>
                <a:spcPct val="100000"/>
              </a:lnSpc>
              <a:spcBef>
                <a:spcPts val="0"/>
              </a:spcBef>
              <a:buClr>
                <a:srgbClr val="FF6C00"/>
              </a:buClr>
              <a:buFont typeface="Arial" panose="020B0604020202020204" pitchFamily="34" charset="0"/>
              <a:buNone/>
              <a:tabLst>
                <a:tab pos="266700" algn="l"/>
              </a:tabLst>
              <a:defRPr lang="nl-NL" sz="1300" kern="1200">
                <a:solidFill>
                  <a:schemeClr val="tx1"/>
                </a:solidFill>
                <a:latin typeface="+mn-lt"/>
                <a:ea typeface="+mn-ea"/>
                <a:cs typeface="+mn-cs"/>
              </a:defRPr>
            </a:lvl1pPr>
            <a:lvl2pPr marL="0" indent="0" algn="l" defTabSz="685800" rtl="0" eaLnBrk="1" latinLnBrk="0" hangingPunct="1">
              <a:lnSpc>
                <a:spcPct val="100000"/>
              </a:lnSpc>
              <a:spcBef>
                <a:spcPts val="375"/>
              </a:spcBef>
              <a:buClr>
                <a:srgbClr val="FF6C00"/>
              </a:buClr>
              <a:buFont typeface="Arial" panose="020B0604020202020204" pitchFamily="34" charset="0"/>
              <a:buNone/>
              <a:defRPr lang="nl-NL" sz="1000" kern="1200">
                <a:solidFill>
                  <a:schemeClr val="tx1"/>
                </a:solidFill>
                <a:latin typeface="+mn-lt"/>
                <a:ea typeface="+mn-ea"/>
                <a:cs typeface="+mn-cs"/>
              </a:defRPr>
            </a:lvl2pPr>
            <a:lvl3pPr marL="0" indent="0" algn="l" defTabSz="685800" rtl="0" eaLnBrk="1" latinLnBrk="0" hangingPunct="1">
              <a:lnSpc>
                <a:spcPct val="100000"/>
              </a:lnSpc>
              <a:spcBef>
                <a:spcPts val="375"/>
              </a:spcBef>
              <a:buClr>
                <a:srgbClr val="FF6C00"/>
              </a:buClr>
              <a:buFont typeface="Courier New" panose="02070309020205020404" pitchFamily="49" charset="0"/>
              <a:buNone/>
              <a:defRPr lang="nl-NL" sz="1000" kern="1200">
                <a:solidFill>
                  <a:schemeClr val="tx1"/>
                </a:solidFill>
                <a:latin typeface="+mn-lt"/>
                <a:ea typeface="+mn-ea"/>
                <a:cs typeface="+mn-cs"/>
              </a:defRPr>
            </a:lvl3pPr>
            <a:lvl4pPr marL="0" indent="0" algn="l" defTabSz="685800" rtl="0" eaLnBrk="1" latinLnBrk="0" hangingPunct="1">
              <a:lnSpc>
                <a:spcPct val="100000"/>
              </a:lnSpc>
              <a:spcBef>
                <a:spcPts val="375"/>
              </a:spcBef>
              <a:buClr>
                <a:srgbClr val="FF6C00"/>
              </a:buClr>
              <a:buFont typeface="Courier New" panose="02070309020205020404" pitchFamily="49" charset="0"/>
              <a:buNone/>
              <a:defRPr lang="nl-NL" sz="1000" kern="1200">
                <a:solidFill>
                  <a:schemeClr val="tx1"/>
                </a:solidFill>
                <a:latin typeface="+mn-lt"/>
                <a:ea typeface="+mn-ea"/>
                <a:cs typeface="+mn-cs"/>
              </a:defRPr>
            </a:lvl4pPr>
            <a:lvl5pPr marL="0" indent="0" algn="l" defTabSz="685800" rtl="0" eaLnBrk="1" latinLnBrk="0" hangingPunct="1">
              <a:lnSpc>
                <a:spcPct val="100000"/>
              </a:lnSpc>
              <a:spcBef>
                <a:spcPts val="375"/>
              </a:spcBef>
              <a:buClr>
                <a:srgbClr val="FF6C00"/>
              </a:buClr>
              <a:buFont typeface="Courier New" panose="02070309020205020404" pitchFamily="49" charset="0"/>
              <a:buNone/>
              <a:defRPr lang="de-DE" sz="10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400" dirty="0">
                <a:ea typeface="+mn-lt"/>
                <a:cs typeface="+mn-lt"/>
              </a:rPr>
              <a:t>Marnix Wieffer, Senior marketing manager drug safety</a:t>
            </a:r>
          </a:p>
          <a:p>
            <a:r>
              <a:rPr lang="en-US" sz="1400" dirty="0"/>
              <a:t>m.wieffer@elsevier.com </a:t>
            </a:r>
          </a:p>
          <a:p>
            <a:r>
              <a:rPr lang="en-US" sz="1400" dirty="0">
                <a:hlinkClick r:id="rId4"/>
              </a:rPr>
              <a:t>https://www.linkedin.com/in/marnix-wieffer/</a:t>
            </a:r>
            <a:endParaRPr lang="en-US" sz="1400" dirty="0"/>
          </a:p>
        </p:txBody>
      </p:sp>
      <p:pic>
        <p:nvPicPr>
          <p:cNvPr id="10" name="Afbeelding 9" descr="Afbeelding met persoon, man, kostuum, staand&#10;&#10;Automatisch gegenereerde beschrijving">
            <a:extLst>
              <a:ext uri="{FF2B5EF4-FFF2-40B4-BE49-F238E27FC236}">
                <a16:creationId xmlns:a16="http://schemas.microsoft.com/office/drawing/2014/main" id="{FE9C802B-37A2-419F-8012-75C057C1E72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988" t="7702" r="13645" b="27721"/>
          <a:stretch/>
        </p:blipFill>
        <p:spPr>
          <a:xfrm>
            <a:off x="0" y="4353378"/>
            <a:ext cx="617415" cy="795658"/>
          </a:xfrm>
          <a:prstGeom prst="rect">
            <a:avLst/>
          </a:prstGeom>
        </p:spPr>
      </p:pic>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Learning objective </a:t>
            </a:r>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469079" y="1237591"/>
            <a:ext cx="7991475" cy="3264797"/>
          </a:xfrm>
        </p:spPr>
        <p:txBody>
          <a:bodyPr>
            <a:normAutofit/>
          </a:bodyPr>
          <a:lstStyle/>
          <a:p>
            <a:pPr lvl="0"/>
            <a:r>
              <a:rPr lang="en-GB" dirty="0"/>
              <a:t>How to </a:t>
            </a:r>
          </a:p>
          <a:p>
            <a:pPr marL="342900" lvl="0" indent="-342900">
              <a:buFont typeface="+mj-lt"/>
              <a:buAutoNum type="arabicPeriod"/>
            </a:pPr>
            <a:r>
              <a:rPr lang="en-GB" dirty="0"/>
              <a:t>Set up a search in the MET module</a:t>
            </a:r>
          </a:p>
          <a:p>
            <a:pPr marL="342900" lvl="0" indent="-342900">
              <a:buFont typeface="+mj-lt"/>
              <a:buAutoNum type="arabicPeriod"/>
            </a:pPr>
            <a:r>
              <a:rPr lang="en-GB" dirty="0"/>
              <a:t>Explore the MET data results view </a:t>
            </a:r>
          </a:p>
          <a:p>
            <a:pPr marL="342900" lvl="0" indent="-342900">
              <a:buFont typeface="+mj-lt"/>
              <a:buAutoNum type="arabicPeriod"/>
            </a:pPr>
            <a:r>
              <a:rPr lang="en-GB" dirty="0"/>
              <a:t>Filter and sort MET data </a:t>
            </a:r>
          </a:p>
          <a:p>
            <a:pPr marL="342900" lvl="0" indent="-342900">
              <a:buFont typeface="+mj-lt"/>
              <a:buAutoNum type="arabicPeriod"/>
            </a:pPr>
            <a:r>
              <a:rPr lang="en-GB" dirty="0"/>
              <a:t>Export and process you results </a:t>
            </a:r>
          </a:p>
          <a:p>
            <a:pPr lvl="0"/>
            <a:endParaRPr lang="en-US" dirty="0"/>
          </a:p>
          <a:p>
            <a:pPr algn="ctr"/>
            <a:r>
              <a:rPr lang="en-GB" dirty="0">
                <a:solidFill>
                  <a:srgbClr val="FF6C00"/>
                </a:solidFill>
              </a:rPr>
              <a:t>At the end of this video you should have a good understanding of how to retrieve MET data from the MET module </a:t>
            </a:r>
            <a:endParaRPr lang="en-US" dirty="0"/>
          </a:p>
        </p:txBody>
      </p:sp>
      <p:sp>
        <p:nvSpPr>
          <p:cNvPr id="5" name="Rechthoek 4">
            <a:extLst>
              <a:ext uri="{FF2B5EF4-FFF2-40B4-BE49-F238E27FC236}">
                <a16:creationId xmlns:a16="http://schemas.microsoft.com/office/drawing/2014/main" id="{4F58F93D-450B-47A7-A225-CF548D9C2E28}"/>
              </a:ext>
            </a:extLst>
          </p:cNvPr>
          <p:cNvSpPr/>
          <p:nvPr/>
        </p:nvSpPr>
        <p:spPr>
          <a:xfrm>
            <a:off x="683446" y="3658216"/>
            <a:ext cx="4051631" cy="954107"/>
          </a:xfrm>
          <a:prstGeom prst="rect">
            <a:avLst/>
          </a:prstGeom>
        </p:spPr>
        <p:txBody>
          <a:bodyPr wrap="square">
            <a:spAutoFit/>
          </a:bodyPr>
          <a:lstStyle/>
          <a:p>
            <a:r>
              <a:rPr lang="en-GB" sz="1400" dirty="0">
                <a:solidFill>
                  <a:srgbClr val="FF6C00"/>
                </a:solidFill>
              </a:rPr>
              <a:t>Recommended watch: </a:t>
            </a:r>
            <a:r>
              <a:rPr lang="en-GB" sz="1400" dirty="0">
                <a:solidFill>
                  <a:srgbClr val="FF6C00"/>
                </a:solidFill>
                <a:hlinkClick r:id="rId3"/>
              </a:rPr>
              <a:t>https://p.widencdn.net/xqmi6e/PLS_DDD_PP_Customer_training_browsing_for_MET_Data_VID</a:t>
            </a:r>
            <a:endParaRPr lang="en-GB" sz="1400" dirty="0">
              <a:solidFill>
                <a:srgbClr val="FF6C00"/>
              </a:solidFill>
            </a:endParaRPr>
          </a:p>
          <a:p>
            <a:r>
              <a:rPr lang="en-GB" sz="1400" dirty="0">
                <a:solidFill>
                  <a:srgbClr val="FF6C00"/>
                </a:solidFill>
              </a:rPr>
              <a:t> </a:t>
            </a:r>
            <a:endParaRPr lang="en-US" sz="1400" dirty="0"/>
          </a:p>
        </p:txBody>
      </p:sp>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Example question</a:t>
            </a:r>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469079" y="1237591"/>
            <a:ext cx="7991475" cy="3264797"/>
          </a:xfrm>
        </p:spPr>
        <p:txBody>
          <a:bodyPr>
            <a:normAutofit/>
          </a:bodyPr>
          <a:lstStyle/>
          <a:p>
            <a:pPr algn="ctr"/>
            <a:r>
              <a:rPr lang="en-US" sz="2400" i="1" dirty="0">
                <a:solidFill>
                  <a:srgbClr val="FF6C00"/>
                </a:solidFill>
              </a:rPr>
              <a:t>I am developing a new drug and my in vitro studies show that it is processed by the enzyme CYP2D6. </a:t>
            </a:r>
          </a:p>
          <a:p>
            <a:pPr algn="ctr"/>
            <a:endParaRPr lang="en-US" sz="2400" i="1" dirty="0">
              <a:solidFill>
                <a:srgbClr val="FF6C00"/>
              </a:solidFill>
            </a:endParaRPr>
          </a:p>
          <a:p>
            <a:pPr algn="ctr"/>
            <a:r>
              <a:rPr lang="en-US" sz="2400" i="1" dirty="0">
                <a:solidFill>
                  <a:srgbClr val="FF6C00"/>
                </a:solidFill>
              </a:rPr>
              <a:t>What marketed drug are know to potently inhibit CYP2D6?</a:t>
            </a:r>
          </a:p>
        </p:txBody>
      </p:sp>
      <p:sp>
        <p:nvSpPr>
          <p:cNvPr id="6" name="Rechthoek 5">
            <a:extLst>
              <a:ext uri="{FF2B5EF4-FFF2-40B4-BE49-F238E27FC236}">
                <a16:creationId xmlns:a16="http://schemas.microsoft.com/office/drawing/2014/main" id="{F745727F-EEE3-437E-A9D8-ECA8F794B39D}"/>
              </a:ext>
            </a:extLst>
          </p:cNvPr>
          <p:cNvSpPr/>
          <p:nvPr/>
        </p:nvSpPr>
        <p:spPr>
          <a:xfrm>
            <a:off x="1580147" y="3444244"/>
            <a:ext cx="6489032" cy="369332"/>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Impact: reduce development risk and improve patient safety</a:t>
            </a:r>
            <a:endParaRPr lang="en-US" dirty="0"/>
          </a:p>
        </p:txBody>
      </p:sp>
    </p:spTree>
    <p:extLst>
      <p:ext uri="{BB962C8B-B14F-4D97-AF65-F5344CB8AC3E}">
        <p14:creationId xmlns:p14="http://schemas.microsoft.com/office/powerpoint/2010/main" val="2061835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Open the MET module</a:t>
            </a:r>
          </a:p>
        </p:txBody>
      </p:sp>
      <p:pic>
        <p:nvPicPr>
          <p:cNvPr id="5" name="Afbeelding 4">
            <a:extLst>
              <a:ext uri="{FF2B5EF4-FFF2-40B4-BE49-F238E27FC236}">
                <a16:creationId xmlns:a16="http://schemas.microsoft.com/office/drawing/2014/main" id="{3358F1A5-6CA4-4237-8974-0BC4D5F8189A}"/>
              </a:ext>
            </a:extLst>
          </p:cNvPr>
          <p:cNvPicPr>
            <a:picLocks noChangeAspect="1"/>
          </p:cNvPicPr>
          <p:nvPr/>
        </p:nvPicPr>
        <p:blipFill>
          <a:blip r:embed="rId3"/>
          <a:stretch>
            <a:fillRect/>
          </a:stretch>
        </p:blipFill>
        <p:spPr>
          <a:xfrm>
            <a:off x="1143000" y="1022471"/>
            <a:ext cx="7230533" cy="3455415"/>
          </a:xfrm>
          <a:prstGeom prst="rect">
            <a:avLst/>
          </a:prstGeom>
        </p:spPr>
      </p:pic>
      <p:sp>
        <p:nvSpPr>
          <p:cNvPr id="11" name="Rechthoek 10">
            <a:extLst>
              <a:ext uri="{FF2B5EF4-FFF2-40B4-BE49-F238E27FC236}">
                <a16:creationId xmlns:a16="http://schemas.microsoft.com/office/drawing/2014/main" id="{E5B67439-A01F-4C0B-85DC-0FF0A2815242}"/>
              </a:ext>
            </a:extLst>
          </p:cNvPr>
          <p:cNvSpPr/>
          <p:nvPr/>
        </p:nvSpPr>
        <p:spPr>
          <a:xfrm>
            <a:off x="3634014" y="2672906"/>
            <a:ext cx="1479852" cy="764561"/>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hthoek 11">
            <a:extLst>
              <a:ext uri="{FF2B5EF4-FFF2-40B4-BE49-F238E27FC236}">
                <a16:creationId xmlns:a16="http://schemas.microsoft.com/office/drawing/2014/main" id="{4E9CDDE7-2CC9-4BF0-80F4-ADF24080A762}"/>
              </a:ext>
            </a:extLst>
          </p:cNvPr>
          <p:cNvSpPr/>
          <p:nvPr/>
        </p:nvSpPr>
        <p:spPr>
          <a:xfrm>
            <a:off x="5691415" y="1014005"/>
            <a:ext cx="269119" cy="315262"/>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70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Open the MET module</a:t>
            </a:r>
          </a:p>
        </p:txBody>
      </p:sp>
      <p:pic>
        <p:nvPicPr>
          <p:cNvPr id="6" name="Afbeelding 5">
            <a:extLst>
              <a:ext uri="{FF2B5EF4-FFF2-40B4-BE49-F238E27FC236}">
                <a16:creationId xmlns:a16="http://schemas.microsoft.com/office/drawing/2014/main" id="{9704D1B6-646D-46F9-98FE-90022322A536}"/>
              </a:ext>
            </a:extLst>
          </p:cNvPr>
          <p:cNvPicPr>
            <a:picLocks noChangeAspect="1"/>
          </p:cNvPicPr>
          <p:nvPr/>
        </p:nvPicPr>
        <p:blipFill>
          <a:blip r:embed="rId3"/>
          <a:stretch>
            <a:fillRect/>
          </a:stretch>
        </p:blipFill>
        <p:spPr>
          <a:xfrm>
            <a:off x="1124712" y="1229414"/>
            <a:ext cx="7177850" cy="2920324"/>
          </a:xfrm>
          <a:prstGeom prst="rect">
            <a:avLst/>
          </a:prstGeom>
        </p:spPr>
      </p:pic>
    </p:spTree>
    <p:extLst>
      <p:ext uri="{BB962C8B-B14F-4D97-AF65-F5344CB8AC3E}">
        <p14:creationId xmlns:p14="http://schemas.microsoft.com/office/powerpoint/2010/main" val="3832610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Add data type (parameters) of interest </a:t>
            </a:r>
          </a:p>
        </p:txBody>
      </p:sp>
      <p:pic>
        <p:nvPicPr>
          <p:cNvPr id="7" name="Afbeelding 6">
            <a:extLst>
              <a:ext uri="{FF2B5EF4-FFF2-40B4-BE49-F238E27FC236}">
                <a16:creationId xmlns:a16="http://schemas.microsoft.com/office/drawing/2014/main" id="{844FFFC6-0D89-4A99-9676-EC205A3B2680}"/>
              </a:ext>
            </a:extLst>
          </p:cNvPr>
          <p:cNvPicPr>
            <a:picLocks noChangeAspect="1"/>
          </p:cNvPicPr>
          <p:nvPr/>
        </p:nvPicPr>
        <p:blipFill>
          <a:blip r:embed="rId3"/>
          <a:stretch>
            <a:fillRect/>
          </a:stretch>
        </p:blipFill>
        <p:spPr>
          <a:xfrm>
            <a:off x="576262" y="1617661"/>
            <a:ext cx="2513899" cy="2129012"/>
          </a:xfrm>
          <a:prstGeom prst="rect">
            <a:avLst/>
          </a:prstGeom>
        </p:spPr>
      </p:pic>
      <p:pic>
        <p:nvPicPr>
          <p:cNvPr id="9" name="Afbeelding 8">
            <a:extLst>
              <a:ext uri="{FF2B5EF4-FFF2-40B4-BE49-F238E27FC236}">
                <a16:creationId xmlns:a16="http://schemas.microsoft.com/office/drawing/2014/main" id="{4879407D-55E8-4D65-A229-019600908BBE}"/>
              </a:ext>
            </a:extLst>
          </p:cNvPr>
          <p:cNvPicPr>
            <a:picLocks noChangeAspect="1"/>
          </p:cNvPicPr>
          <p:nvPr/>
        </p:nvPicPr>
        <p:blipFill>
          <a:blip r:embed="rId4"/>
          <a:stretch>
            <a:fillRect/>
          </a:stretch>
        </p:blipFill>
        <p:spPr>
          <a:xfrm>
            <a:off x="3600962" y="1624686"/>
            <a:ext cx="4966776" cy="2121987"/>
          </a:xfrm>
          <a:prstGeom prst="rect">
            <a:avLst/>
          </a:prstGeom>
        </p:spPr>
      </p:pic>
      <p:sp>
        <p:nvSpPr>
          <p:cNvPr id="10" name="Pijl: rechts 9">
            <a:extLst>
              <a:ext uri="{FF2B5EF4-FFF2-40B4-BE49-F238E27FC236}">
                <a16:creationId xmlns:a16="http://schemas.microsoft.com/office/drawing/2014/main" id="{3138F434-7615-4A2D-BA74-F360BE189E79}"/>
              </a:ext>
            </a:extLst>
          </p:cNvPr>
          <p:cNvSpPr/>
          <p:nvPr/>
        </p:nvSpPr>
        <p:spPr>
          <a:xfrm rot="10800000">
            <a:off x="4572000" y="2758367"/>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jl: rechts 10">
            <a:extLst>
              <a:ext uri="{FF2B5EF4-FFF2-40B4-BE49-F238E27FC236}">
                <a16:creationId xmlns:a16="http://schemas.microsoft.com/office/drawing/2014/main" id="{3A7829C1-288C-488B-B8AD-3D79300AB9C5}"/>
              </a:ext>
            </a:extLst>
          </p:cNvPr>
          <p:cNvSpPr/>
          <p:nvPr/>
        </p:nvSpPr>
        <p:spPr>
          <a:xfrm rot="10800000">
            <a:off x="4560264" y="3234911"/>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jl: rechts 11">
            <a:extLst>
              <a:ext uri="{FF2B5EF4-FFF2-40B4-BE49-F238E27FC236}">
                <a16:creationId xmlns:a16="http://schemas.microsoft.com/office/drawing/2014/main" id="{540DB7C7-17F4-4B6F-AD71-6C28D7EC4C19}"/>
              </a:ext>
            </a:extLst>
          </p:cNvPr>
          <p:cNvSpPr/>
          <p:nvPr/>
        </p:nvSpPr>
        <p:spPr>
          <a:xfrm rot="10800000">
            <a:off x="4572000" y="3553757"/>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377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Add enzyme of interest </a:t>
            </a:r>
          </a:p>
        </p:txBody>
      </p:sp>
      <p:pic>
        <p:nvPicPr>
          <p:cNvPr id="6" name="Afbeelding 5">
            <a:extLst>
              <a:ext uri="{FF2B5EF4-FFF2-40B4-BE49-F238E27FC236}">
                <a16:creationId xmlns:a16="http://schemas.microsoft.com/office/drawing/2014/main" id="{7D8250C0-5E90-482F-8FEE-37C70D3BFDB5}"/>
              </a:ext>
            </a:extLst>
          </p:cNvPr>
          <p:cNvPicPr>
            <a:picLocks noChangeAspect="1"/>
          </p:cNvPicPr>
          <p:nvPr/>
        </p:nvPicPr>
        <p:blipFill>
          <a:blip r:embed="rId3"/>
          <a:stretch>
            <a:fillRect/>
          </a:stretch>
        </p:blipFill>
        <p:spPr>
          <a:xfrm>
            <a:off x="1124656" y="1019640"/>
            <a:ext cx="6635043" cy="3104220"/>
          </a:xfrm>
          <a:prstGeom prst="rect">
            <a:avLst/>
          </a:prstGeom>
        </p:spPr>
      </p:pic>
      <p:sp>
        <p:nvSpPr>
          <p:cNvPr id="10" name="Pijl: rechts 9">
            <a:extLst>
              <a:ext uri="{FF2B5EF4-FFF2-40B4-BE49-F238E27FC236}">
                <a16:creationId xmlns:a16="http://schemas.microsoft.com/office/drawing/2014/main" id="{B7CF899B-C05F-46CB-921F-75D1B76EC791}"/>
              </a:ext>
            </a:extLst>
          </p:cNvPr>
          <p:cNvSpPr/>
          <p:nvPr/>
        </p:nvSpPr>
        <p:spPr>
          <a:xfrm rot="10800000">
            <a:off x="2762250" y="2617593"/>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jl: rechts 10">
            <a:extLst>
              <a:ext uri="{FF2B5EF4-FFF2-40B4-BE49-F238E27FC236}">
                <a16:creationId xmlns:a16="http://schemas.microsoft.com/office/drawing/2014/main" id="{55D834A1-06C9-474D-8758-BC848A9ADF2A}"/>
              </a:ext>
            </a:extLst>
          </p:cNvPr>
          <p:cNvSpPr/>
          <p:nvPr/>
        </p:nvSpPr>
        <p:spPr>
          <a:xfrm rot="10800000">
            <a:off x="7848999" y="1091786"/>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386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7" name="Titel 6">
            <a:extLst>
              <a:ext uri="{FF2B5EF4-FFF2-40B4-BE49-F238E27FC236}">
                <a16:creationId xmlns:a16="http://schemas.microsoft.com/office/drawing/2014/main" id="{C5F92E5C-CDC5-4661-8DF8-C15E0AE60E63}"/>
              </a:ext>
            </a:extLst>
          </p:cNvPr>
          <p:cNvSpPr>
            <a:spLocks noGrp="1"/>
          </p:cNvSpPr>
          <p:nvPr>
            <p:ph type="title"/>
          </p:nvPr>
        </p:nvSpPr>
        <p:spPr/>
        <p:txBody>
          <a:bodyPr/>
          <a:lstStyle/>
          <a:p>
            <a:r>
              <a:rPr lang="en-US" dirty="0"/>
              <a:t>Search for s </a:t>
            </a:r>
          </a:p>
        </p:txBody>
      </p:sp>
      <p:pic>
        <p:nvPicPr>
          <p:cNvPr id="13" name="Afbeelding 12">
            <a:extLst>
              <a:ext uri="{FF2B5EF4-FFF2-40B4-BE49-F238E27FC236}">
                <a16:creationId xmlns:a16="http://schemas.microsoft.com/office/drawing/2014/main" id="{0ECCB0EB-C87F-4E5B-A872-73B8B4D25783}"/>
              </a:ext>
            </a:extLst>
          </p:cNvPr>
          <p:cNvPicPr>
            <a:picLocks noChangeAspect="1"/>
          </p:cNvPicPr>
          <p:nvPr/>
        </p:nvPicPr>
        <p:blipFill>
          <a:blip r:embed="rId3"/>
          <a:stretch>
            <a:fillRect/>
          </a:stretch>
        </p:blipFill>
        <p:spPr>
          <a:xfrm>
            <a:off x="1725537" y="1081844"/>
            <a:ext cx="6035823" cy="2979812"/>
          </a:xfrm>
          <a:prstGeom prst="rect">
            <a:avLst/>
          </a:prstGeom>
        </p:spPr>
      </p:pic>
      <p:sp>
        <p:nvSpPr>
          <p:cNvPr id="15" name="Pijl: rechts 14">
            <a:extLst>
              <a:ext uri="{FF2B5EF4-FFF2-40B4-BE49-F238E27FC236}">
                <a16:creationId xmlns:a16="http://schemas.microsoft.com/office/drawing/2014/main" id="{6B3FDCBA-7E95-43BF-8AEF-66B88DAD172E}"/>
              </a:ext>
            </a:extLst>
          </p:cNvPr>
          <p:cNvSpPr/>
          <p:nvPr/>
        </p:nvSpPr>
        <p:spPr>
          <a:xfrm rot="10800000">
            <a:off x="7877574" y="1672811"/>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52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a:xfrm>
            <a:off x="134362" y="356072"/>
            <a:ext cx="7991475" cy="462759"/>
          </a:xfrm>
        </p:spPr>
        <p:txBody>
          <a:bodyPr/>
          <a:lstStyle/>
          <a:p>
            <a:r>
              <a:rPr lang="en-US" dirty="0"/>
              <a:t>Visualize columns most relevant</a:t>
            </a:r>
          </a:p>
        </p:txBody>
      </p:sp>
      <p:pic>
        <p:nvPicPr>
          <p:cNvPr id="7" name="Afbeelding 6">
            <a:extLst>
              <a:ext uri="{FF2B5EF4-FFF2-40B4-BE49-F238E27FC236}">
                <a16:creationId xmlns:a16="http://schemas.microsoft.com/office/drawing/2014/main" id="{2B10CDA5-79AF-4F0D-BB42-6375E02DDADA}"/>
              </a:ext>
            </a:extLst>
          </p:cNvPr>
          <p:cNvPicPr>
            <a:picLocks noChangeAspect="1"/>
          </p:cNvPicPr>
          <p:nvPr/>
        </p:nvPicPr>
        <p:blipFill>
          <a:blip r:embed="rId3"/>
          <a:stretch>
            <a:fillRect/>
          </a:stretch>
        </p:blipFill>
        <p:spPr>
          <a:xfrm>
            <a:off x="999840" y="1267143"/>
            <a:ext cx="7144319" cy="3057526"/>
          </a:xfrm>
          <a:prstGeom prst="rect">
            <a:avLst/>
          </a:prstGeom>
        </p:spPr>
      </p:pic>
      <p:sp>
        <p:nvSpPr>
          <p:cNvPr id="12" name="Rechthoek 11">
            <a:extLst>
              <a:ext uri="{FF2B5EF4-FFF2-40B4-BE49-F238E27FC236}">
                <a16:creationId xmlns:a16="http://schemas.microsoft.com/office/drawing/2014/main" id="{9F9EC5F5-A389-4AB8-AA0E-5670C4B5AE5F}"/>
              </a:ext>
            </a:extLst>
          </p:cNvPr>
          <p:cNvSpPr/>
          <p:nvPr/>
        </p:nvSpPr>
        <p:spPr>
          <a:xfrm>
            <a:off x="4429352" y="1556786"/>
            <a:ext cx="914174" cy="312401"/>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Rechte verbindingslijn 13">
            <a:extLst>
              <a:ext uri="{FF2B5EF4-FFF2-40B4-BE49-F238E27FC236}">
                <a16:creationId xmlns:a16="http://schemas.microsoft.com/office/drawing/2014/main" id="{BC8DA1FA-1BC7-4FBD-95AE-A0D96AFBCE54}"/>
              </a:ext>
            </a:extLst>
          </p:cNvPr>
          <p:cNvCxnSpPr>
            <a:cxnSpLocks/>
          </p:cNvCxnSpPr>
          <p:nvPr/>
        </p:nvCxnSpPr>
        <p:spPr>
          <a:xfrm flipH="1">
            <a:off x="5276850" y="1327760"/>
            <a:ext cx="285750" cy="229026"/>
          </a:xfrm>
          <a:prstGeom prst="line">
            <a:avLst/>
          </a:prstGeom>
          <a:ln w="38100">
            <a:solidFill>
              <a:srgbClr val="FF6C00"/>
            </a:solidFill>
          </a:ln>
        </p:spPr>
        <p:style>
          <a:lnRef idx="1">
            <a:schemeClr val="accent1"/>
          </a:lnRef>
          <a:fillRef idx="0">
            <a:schemeClr val="accent1"/>
          </a:fillRef>
          <a:effectRef idx="0">
            <a:schemeClr val="accent1"/>
          </a:effectRef>
          <a:fontRef idx="minor">
            <a:schemeClr val="tx1"/>
          </a:fontRef>
        </p:style>
      </p:cxnSp>
      <p:pic>
        <p:nvPicPr>
          <p:cNvPr id="6" name="Afbeelding 5">
            <a:extLst>
              <a:ext uri="{FF2B5EF4-FFF2-40B4-BE49-F238E27FC236}">
                <a16:creationId xmlns:a16="http://schemas.microsoft.com/office/drawing/2014/main" id="{F5A128ED-731E-4BA1-9FB8-5A0578D71147}"/>
              </a:ext>
            </a:extLst>
          </p:cNvPr>
          <p:cNvPicPr>
            <a:picLocks noChangeAspect="1"/>
          </p:cNvPicPr>
          <p:nvPr/>
        </p:nvPicPr>
        <p:blipFill>
          <a:blip r:embed="rId4"/>
          <a:stretch>
            <a:fillRect/>
          </a:stretch>
        </p:blipFill>
        <p:spPr>
          <a:xfrm>
            <a:off x="5419725" y="66014"/>
            <a:ext cx="3390900" cy="1284240"/>
          </a:xfrm>
          <a:prstGeom prst="rect">
            <a:avLst/>
          </a:prstGeom>
          <a:ln w="38100">
            <a:solidFill>
              <a:srgbClr val="FF6C00"/>
            </a:solidFill>
          </a:ln>
        </p:spPr>
      </p:pic>
    </p:spTree>
    <p:extLst>
      <p:ext uri="{BB962C8B-B14F-4D97-AF65-F5344CB8AC3E}">
        <p14:creationId xmlns:p14="http://schemas.microsoft.com/office/powerpoint/2010/main" val="380525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a:xfrm>
            <a:off x="134362" y="356072"/>
            <a:ext cx="7991475" cy="462759"/>
          </a:xfrm>
        </p:spPr>
        <p:txBody>
          <a:bodyPr/>
          <a:lstStyle/>
          <a:p>
            <a:r>
              <a:rPr lang="en-US" dirty="0"/>
              <a:t>Sort the data if relevant </a:t>
            </a:r>
          </a:p>
        </p:txBody>
      </p:sp>
      <p:pic>
        <p:nvPicPr>
          <p:cNvPr id="8" name="Afbeelding 7">
            <a:extLst>
              <a:ext uri="{FF2B5EF4-FFF2-40B4-BE49-F238E27FC236}">
                <a16:creationId xmlns:a16="http://schemas.microsoft.com/office/drawing/2014/main" id="{836E4435-02C2-464B-BE79-C0E8375BAAB3}"/>
              </a:ext>
            </a:extLst>
          </p:cNvPr>
          <p:cNvPicPr>
            <a:picLocks noChangeAspect="1"/>
          </p:cNvPicPr>
          <p:nvPr/>
        </p:nvPicPr>
        <p:blipFill>
          <a:blip r:embed="rId3"/>
          <a:stretch>
            <a:fillRect/>
          </a:stretch>
        </p:blipFill>
        <p:spPr>
          <a:xfrm>
            <a:off x="1044000" y="932734"/>
            <a:ext cx="7086600" cy="3142670"/>
          </a:xfrm>
          <a:prstGeom prst="rect">
            <a:avLst/>
          </a:prstGeom>
        </p:spPr>
      </p:pic>
      <p:sp>
        <p:nvSpPr>
          <p:cNvPr id="11" name="Rechthoek 10">
            <a:extLst>
              <a:ext uri="{FF2B5EF4-FFF2-40B4-BE49-F238E27FC236}">
                <a16:creationId xmlns:a16="http://schemas.microsoft.com/office/drawing/2014/main" id="{3E3F6B06-802F-4E35-A669-9A90D10D8046}"/>
              </a:ext>
            </a:extLst>
          </p:cNvPr>
          <p:cNvSpPr/>
          <p:nvPr/>
        </p:nvSpPr>
        <p:spPr>
          <a:xfrm>
            <a:off x="6229577" y="1356761"/>
            <a:ext cx="1304698" cy="1310239"/>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519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a:xfrm>
            <a:off x="576263" y="370375"/>
            <a:ext cx="7991475" cy="462759"/>
          </a:xfrm>
        </p:spPr>
        <p:txBody>
          <a:bodyPr/>
          <a:lstStyle/>
          <a:p>
            <a:r>
              <a:rPr lang="en-US" dirty="0"/>
              <a:t>Add enzyme of interest </a:t>
            </a:r>
          </a:p>
        </p:txBody>
      </p:sp>
      <p:pic>
        <p:nvPicPr>
          <p:cNvPr id="7" name="Afbeelding 6">
            <a:extLst>
              <a:ext uri="{FF2B5EF4-FFF2-40B4-BE49-F238E27FC236}">
                <a16:creationId xmlns:a16="http://schemas.microsoft.com/office/drawing/2014/main" id="{2B10CDA5-79AF-4F0D-BB42-6375E02DDADA}"/>
              </a:ext>
            </a:extLst>
          </p:cNvPr>
          <p:cNvPicPr>
            <a:picLocks noChangeAspect="1"/>
          </p:cNvPicPr>
          <p:nvPr/>
        </p:nvPicPr>
        <p:blipFill>
          <a:blip r:embed="rId3"/>
          <a:stretch>
            <a:fillRect/>
          </a:stretch>
        </p:blipFill>
        <p:spPr>
          <a:xfrm>
            <a:off x="999840" y="1267143"/>
            <a:ext cx="7144319" cy="3057526"/>
          </a:xfrm>
          <a:prstGeom prst="rect">
            <a:avLst/>
          </a:prstGeom>
        </p:spPr>
      </p:pic>
      <p:sp>
        <p:nvSpPr>
          <p:cNvPr id="12" name="Rechthoek 11">
            <a:extLst>
              <a:ext uri="{FF2B5EF4-FFF2-40B4-BE49-F238E27FC236}">
                <a16:creationId xmlns:a16="http://schemas.microsoft.com/office/drawing/2014/main" id="{9F9EC5F5-A389-4AB8-AA0E-5670C4B5AE5F}"/>
              </a:ext>
            </a:extLst>
          </p:cNvPr>
          <p:cNvSpPr/>
          <p:nvPr/>
        </p:nvSpPr>
        <p:spPr>
          <a:xfrm>
            <a:off x="6148614" y="1520381"/>
            <a:ext cx="1423761" cy="365569"/>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4276F461-934C-42AE-B844-944D1F9A5C37}"/>
              </a:ext>
            </a:extLst>
          </p:cNvPr>
          <p:cNvSpPr txBox="1"/>
          <p:nvPr/>
        </p:nvSpPr>
        <p:spPr>
          <a:xfrm>
            <a:off x="4753775" y="217194"/>
            <a:ext cx="2018501" cy="923330"/>
          </a:xfrm>
          <a:prstGeom prst="rect">
            <a:avLst/>
          </a:prstGeom>
          <a:noFill/>
        </p:spPr>
        <p:txBody>
          <a:bodyPr wrap="none" rtlCol="0">
            <a:spAutoFit/>
          </a:bodyPr>
          <a:lstStyle/>
          <a:p>
            <a:pPr marL="342900" indent="-342900">
              <a:buFont typeface="+mj-lt"/>
              <a:buAutoNum type="arabicPeriod"/>
            </a:pPr>
            <a:r>
              <a:rPr lang="en-US" dirty="0">
                <a:solidFill>
                  <a:schemeClr val="tx2"/>
                </a:solidFill>
              </a:rPr>
              <a:t>Set up alert</a:t>
            </a:r>
          </a:p>
          <a:p>
            <a:pPr marL="342900" indent="-342900">
              <a:buFont typeface="+mj-lt"/>
              <a:buAutoNum type="arabicPeriod"/>
            </a:pPr>
            <a:r>
              <a:rPr lang="en-US" dirty="0">
                <a:solidFill>
                  <a:schemeClr val="tx2"/>
                </a:solidFill>
              </a:rPr>
              <a:t>Save data </a:t>
            </a:r>
          </a:p>
          <a:p>
            <a:pPr marL="342900" indent="-342900">
              <a:buFont typeface="+mj-lt"/>
              <a:buAutoNum type="arabicPeriod"/>
            </a:pPr>
            <a:r>
              <a:rPr lang="en-US" dirty="0">
                <a:solidFill>
                  <a:schemeClr val="tx2"/>
                </a:solidFill>
              </a:rPr>
              <a:t>Share results  </a:t>
            </a:r>
          </a:p>
        </p:txBody>
      </p:sp>
      <p:cxnSp>
        <p:nvCxnSpPr>
          <p:cNvPr id="14" name="Rechte verbindingslijn 13">
            <a:extLst>
              <a:ext uri="{FF2B5EF4-FFF2-40B4-BE49-F238E27FC236}">
                <a16:creationId xmlns:a16="http://schemas.microsoft.com/office/drawing/2014/main" id="{BC8DA1FA-1BC7-4FBD-95AE-A0D96AFBCE54}"/>
              </a:ext>
            </a:extLst>
          </p:cNvPr>
          <p:cNvCxnSpPr/>
          <p:nvPr/>
        </p:nvCxnSpPr>
        <p:spPr>
          <a:xfrm>
            <a:off x="5905500" y="1140524"/>
            <a:ext cx="243114" cy="379857"/>
          </a:xfrm>
          <a:prstGeom prst="line">
            <a:avLst/>
          </a:prstGeom>
          <a:ln w="38100">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E0323971-5EEE-4309-8074-F2BAD64149D6}"/>
              </a:ext>
            </a:extLst>
          </p:cNvPr>
          <p:cNvCxnSpPr/>
          <p:nvPr/>
        </p:nvCxnSpPr>
        <p:spPr>
          <a:xfrm>
            <a:off x="6772275" y="370375"/>
            <a:ext cx="0" cy="686900"/>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E6557779-6664-4B0A-896B-030B10711641}"/>
              </a:ext>
            </a:extLst>
          </p:cNvPr>
          <p:cNvCxnSpPr>
            <a:cxnSpLocks/>
          </p:cNvCxnSpPr>
          <p:nvPr/>
        </p:nvCxnSpPr>
        <p:spPr>
          <a:xfrm>
            <a:off x="6772275" y="678859"/>
            <a:ext cx="435656" cy="0"/>
          </a:xfrm>
          <a:prstGeom prst="straightConnector1">
            <a:avLst/>
          </a:prstGeom>
          <a:ln w="28575">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19" name="Rechthoek 18">
            <a:extLst>
              <a:ext uri="{FF2B5EF4-FFF2-40B4-BE49-F238E27FC236}">
                <a16:creationId xmlns:a16="http://schemas.microsoft.com/office/drawing/2014/main" id="{79CC8F2D-8FC5-4041-B8CC-A65B06BC38D4}"/>
              </a:ext>
            </a:extLst>
          </p:cNvPr>
          <p:cNvSpPr/>
          <p:nvPr/>
        </p:nvSpPr>
        <p:spPr>
          <a:xfrm>
            <a:off x="7207931" y="477930"/>
            <a:ext cx="1723549" cy="369332"/>
          </a:xfrm>
          <a:prstGeom prst="rect">
            <a:avLst/>
          </a:prstGeom>
        </p:spPr>
        <p:txBody>
          <a:bodyPr wrap="none">
            <a:spAutoFit/>
          </a:bodyPr>
          <a:lstStyle/>
          <a:p>
            <a:r>
              <a:rPr lang="en-US" dirty="0">
                <a:solidFill>
                  <a:schemeClr val="tx2"/>
                </a:solidFill>
              </a:rPr>
              <a:t>Requires login </a:t>
            </a:r>
          </a:p>
        </p:txBody>
      </p:sp>
    </p:spTree>
    <p:extLst>
      <p:ext uri="{BB962C8B-B14F-4D97-AF65-F5344CB8AC3E}">
        <p14:creationId xmlns:p14="http://schemas.microsoft.com/office/powerpoint/2010/main" val="265378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a:xfrm>
            <a:off x="576263" y="370375"/>
            <a:ext cx="7991475" cy="462759"/>
          </a:xfrm>
        </p:spPr>
        <p:txBody>
          <a:bodyPr/>
          <a:lstStyle/>
          <a:p>
            <a:r>
              <a:rPr lang="en-US" dirty="0"/>
              <a:t>Add enzyme of interest </a:t>
            </a:r>
          </a:p>
        </p:txBody>
      </p:sp>
      <p:pic>
        <p:nvPicPr>
          <p:cNvPr id="7" name="Afbeelding 6">
            <a:extLst>
              <a:ext uri="{FF2B5EF4-FFF2-40B4-BE49-F238E27FC236}">
                <a16:creationId xmlns:a16="http://schemas.microsoft.com/office/drawing/2014/main" id="{2B10CDA5-79AF-4F0D-BB42-6375E02DDADA}"/>
              </a:ext>
            </a:extLst>
          </p:cNvPr>
          <p:cNvPicPr>
            <a:picLocks noChangeAspect="1"/>
          </p:cNvPicPr>
          <p:nvPr/>
        </p:nvPicPr>
        <p:blipFill>
          <a:blip r:embed="rId3"/>
          <a:stretch>
            <a:fillRect/>
          </a:stretch>
        </p:blipFill>
        <p:spPr>
          <a:xfrm>
            <a:off x="999840" y="1267143"/>
            <a:ext cx="7144319" cy="3057526"/>
          </a:xfrm>
          <a:prstGeom prst="rect">
            <a:avLst/>
          </a:prstGeom>
        </p:spPr>
      </p:pic>
      <p:sp>
        <p:nvSpPr>
          <p:cNvPr id="12" name="Rechthoek 11">
            <a:extLst>
              <a:ext uri="{FF2B5EF4-FFF2-40B4-BE49-F238E27FC236}">
                <a16:creationId xmlns:a16="http://schemas.microsoft.com/office/drawing/2014/main" id="{9F9EC5F5-A389-4AB8-AA0E-5670C4B5AE5F}"/>
              </a:ext>
            </a:extLst>
          </p:cNvPr>
          <p:cNvSpPr/>
          <p:nvPr/>
        </p:nvSpPr>
        <p:spPr>
          <a:xfrm>
            <a:off x="7577364" y="1523247"/>
            <a:ext cx="566795" cy="365569"/>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696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a:xfrm>
            <a:off x="576263" y="370375"/>
            <a:ext cx="7991475" cy="462759"/>
          </a:xfrm>
        </p:spPr>
        <p:txBody>
          <a:bodyPr/>
          <a:lstStyle/>
          <a:p>
            <a:r>
              <a:rPr lang="en-US" dirty="0"/>
              <a:t>487 lines of data on drug with IC50 &lt;10 </a:t>
            </a:r>
            <a:r>
              <a:rPr lang="en-US" dirty="0" err="1"/>
              <a:t>uM</a:t>
            </a:r>
            <a:endParaRPr lang="en-US" dirty="0"/>
          </a:p>
        </p:txBody>
      </p:sp>
      <p:sp>
        <p:nvSpPr>
          <p:cNvPr id="12" name="Rechthoek 11">
            <a:extLst>
              <a:ext uri="{FF2B5EF4-FFF2-40B4-BE49-F238E27FC236}">
                <a16:creationId xmlns:a16="http://schemas.microsoft.com/office/drawing/2014/main" id="{9F9EC5F5-A389-4AB8-AA0E-5670C4B5AE5F}"/>
              </a:ext>
            </a:extLst>
          </p:cNvPr>
          <p:cNvSpPr/>
          <p:nvPr/>
        </p:nvSpPr>
        <p:spPr>
          <a:xfrm>
            <a:off x="7577364" y="1523247"/>
            <a:ext cx="566795" cy="365569"/>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145796FB-4AA9-4E2C-8F48-18990D86CC48}"/>
              </a:ext>
            </a:extLst>
          </p:cNvPr>
          <p:cNvPicPr>
            <a:picLocks noChangeAspect="1"/>
          </p:cNvPicPr>
          <p:nvPr/>
        </p:nvPicPr>
        <p:blipFill>
          <a:blip r:embed="rId3"/>
          <a:stretch>
            <a:fillRect/>
          </a:stretch>
        </p:blipFill>
        <p:spPr>
          <a:xfrm>
            <a:off x="795337" y="1121105"/>
            <a:ext cx="7553325" cy="2615540"/>
          </a:xfrm>
          <a:prstGeom prst="rect">
            <a:avLst/>
          </a:prstGeom>
        </p:spPr>
      </p:pic>
    </p:spTree>
    <p:extLst>
      <p:ext uri="{BB962C8B-B14F-4D97-AF65-F5344CB8AC3E}">
        <p14:creationId xmlns:p14="http://schemas.microsoft.com/office/powerpoint/2010/main" val="242553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999791732"/>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Props1.xml><?xml version="1.0" encoding="utf-8"?>
<ds:datastoreItem xmlns:ds="http://schemas.openxmlformats.org/officeDocument/2006/customXml" ds:itemID="{4EA16BD1-7B39-4C35-8313-8C1CA3F6840B}"/>
</file>

<file path=customXml/itemProps2.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3.xml><?xml version="1.0" encoding="utf-8"?>
<ds:datastoreItem xmlns:ds="http://schemas.openxmlformats.org/officeDocument/2006/customXml" ds:itemID="{DE03675D-8D64-4E18-9DFC-91B79FDF8D8B}">
  <ds:schemaRefs>
    <ds:schemaRef ds:uri="http://purl.org/dc/elements/1.1/"/>
    <ds:schemaRef ds:uri="http://schemas.openxmlformats.org/package/2006/metadata/core-properties"/>
    <ds:schemaRef ds:uri="http://www.w3.org/XML/1998/namespace"/>
    <ds:schemaRef ds:uri="http://schemas.microsoft.com/office/infopath/2007/PartnerControls"/>
    <ds:schemaRef ds:uri="http://purl.org/dc/terms/"/>
    <ds:schemaRef ds:uri="9899b366-7b72-454c-89d4-c9d65b6b2d09"/>
    <ds:schemaRef ds:uri="http://schemas.microsoft.com/office/2006/documentManagement/types"/>
    <ds:schemaRef ds:uri="6dc7b1fc-a42c-4787-81d2-6038e501572a"/>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1097</Words>
  <Application>Microsoft Office PowerPoint</Application>
  <PresentationFormat>Diavoorstelling (16:9)</PresentationFormat>
  <Paragraphs>124</Paragraphs>
  <Slides>14</Slides>
  <Notes>14</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Arial</vt:lpstr>
      <vt:lpstr>Calibri</vt:lpstr>
      <vt:lpstr>Courier New</vt:lpstr>
      <vt:lpstr>Elsevier</vt:lpstr>
      <vt:lpstr>Searching the Metabolizing Enzymes and Transporter (MET) module</vt:lpstr>
      <vt:lpstr>Learning objective </vt:lpstr>
      <vt:lpstr>Example question</vt:lpstr>
      <vt:lpstr>Open the MET module</vt:lpstr>
      <vt:lpstr>Open the MET module</vt:lpstr>
      <vt:lpstr>Add data type (parameters) of interest </vt:lpstr>
      <vt:lpstr>Add enzyme of interest </vt:lpstr>
      <vt:lpstr>Search for s </vt:lpstr>
      <vt:lpstr>Visualize columns most relevant</vt:lpstr>
      <vt:lpstr>Sort the data if relevant </vt:lpstr>
      <vt:lpstr>Add enzyme of interest </vt:lpstr>
      <vt:lpstr>Add enzyme of interest </vt:lpstr>
      <vt:lpstr>487 lines of data on drug with IC50 &lt;10 uM</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2020-01-28T15:01:51Z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